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4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Recoleta Bold" charset="1" panose="00000800000000000000"/>
      <p:regular r:id="rId22"/>
    </p:embeddedFont>
    <p:embeddedFont>
      <p:font typeface="Times New Roman Bold" charset="1" panose="02030802070405020303"/>
      <p:regular r:id="rId23"/>
    </p:embeddedFont>
    <p:embeddedFont>
      <p:font typeface="Bebas Neue Bold" charset="1" panose="020B0606020202050201"/>
      <p:regular r:id="rId27"/>
    </p:embeddedFont>
    <p:embeddedFont>
      <p:font typeface="Times New Roman" charset="1" panose="02030502070405020303"/>
      <p:regular r:id="rId29"/>
    </p:embeddedFont>
    <p:embeddedFont>
      <p:font typeface="Montserrat" charset="1" panose="00000500000000000000"/>
      <p:regular r:id="rId34"/>
    </p:embeddedFont>
    <p:embeddedFont>
      <p:font typeface="Montserrat Bold" charset="1" panose="0000080000000000000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notesMasters/notesMaster1.xml" Type="http://schemas.openxmlformats.org/officeDocument/2006/relationships/notesMaster"/><Relationship Id="rId25" Target="theme/theme2.xml" Type="http://schemas.openxmlformats.org/officeDocument/2006/relationships/theme"/><Relationship Id="rId26" Target="notesSlides/notesSlide1.xml" Type="http://schemas.openxmlformats.org/officeDocument/2006/relationships/notesSlide"/><Relationship Id="rId27" Target="fonts/font27.fntdata" Type="http://schemas.openxmlformats.org/officeDocument/2006/relationships/font"/><Relationship Id="rId28" Target="notesSlides/notesSlide2.xml" Type="http://schemas.openxmlformats.org/officeDocument/2006/relationships/notesSlide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notesSlides/notesSlide3.xml" Type="http://schemas.openxmlformats.org/officeDocument/2006/relationships/notesSlide"/><Relationship Id="rId31" Target="notesSlides/notesSlide4.xml" Type="http://schemas.openxmlformats.org/officeDocument/2006/relationships/notesSlide"/><Relationship Id="rId32" Target="notesSlides/notesSlide5.xml" Type="http://schemas.openxmlformats.org/officeDocument/2006/relationships/notesSlide"/><Relationship Id="rId33" Target="notesSlides/notesSlide6.xml" Type="http://schemas.openxmlformats.org/officeDocument/2006/relationships/notesSlide"/><Relationship Id="rId34" Target="fonts/font34.fntdata" Type="http://schemas.openxmlformats.org/officeDocument/2006/relationships/font"/><Relationship Id="rId35" Target="notesSlides/notesSlide7.xml" Type="http://schemas.openxmlformats.org/officeDocument/2006/relationships/notesSlide"/><Relationship Id="rId36" Target="fonts/font36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We selected csv files that contained these factors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CSV Read them , and union them Converted to Pandas</a:t>
            </a:r>
          </a:p>
          <a:p>
            <a:r>
              <a:rPr lang="en-US"/>
              <a:t>Used sparks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Machine Learning Models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Machine Learning Tensor Flow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Limitations of your data/model</a:t>
            </a:r>
          </a:p>
          <a:p>
            <a:r>
              <a:rPr lang="en-US"/>
              <a:t>Learnings/Challenges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Future Approaches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38.pn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Relationship Id="rId6" Target="../media/image41.png" Type="http://schemas.openxmlformats.org/officeDocument/2006/relationships/image"/><Relationship Id="rId7" Target="../media/image4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47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49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jpeg" Type="http://schemas.openxmlformats.org/officeDocument/2006/relationships/image"/><Relationship Id="rId11" Target="../media/image10.jpeg" Type="http://schemas.openxmlformats.org/officeDocument/2006/relationships/image"/><Relationship Id="rId12" Target="../media/image11.jpeg" Type="http://schemas.openxmlformats.org/officeDocument/2006/relationships/image"/><Relationship Id="rId2" Target="../notesSlides/notesSlide1.xml" Type="http://schemas.openxmlformats.org/officeDocument/2006/relationships/notesSlid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Relationship Id="rId6" Target="../media/image31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png" Type="http://schemas.openxmlformats.org/officeDocument/2006/relationships/image"/><Relationship Id="rId4" Target="../media/image34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35.pn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5120510" cy="8264629"/>
            <a:chOff x="0" y="0"/>
            <a:chExt cx="2514545" cy="13744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14545" cy="1374410"/>
            </a:xfrm>
            <a:custGeom>
              <a:avLst/>
              <a:gdLst/>
              <a:ahLst/>
              <a:cxnLst/>
              <a:rect r="r" b="b" t="t" l="l"/>
              <a:pathLst>
                <a:path h="1374410" w="2514545">
                  <a:moveTo>
                    <a:pt x="0" y="0"/>
                  </a:moveTo>
                  <a:lnTo>
                    <a:pt x="2514545" y="0"/>
                  </a:lnTo>
                  <a:lnTo>
                    <a:pt x="2514545" y="1374410"/>
                  </a:lnTo>
                  <a:lnTo>
                    <a:pt x="0" y="1374410"/>
                  </a:lnTo>
                  <a:close/>
                </a:path>
              </a:pathLst>
            </a:custGeom>
            <a:blipFill>
              <a:blip r:embed="rId2"/>
              <a:stretch>
                <a:fillRect l="0" t="-10984" r="0" b="-10984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4011773" y="1627627"/>
            <a:ext cx="489179" cy="489179"/>
          </a:xfrm>
          <a:custGeom>
            <a:avLst/>
            <a:gdLst/>
            <a:ahLst/>
            <a:cxnLst/>
            <a:rect r="r" b="b" t="t" l="l"/>
            <a:pathLst>
              <a:path h="489179" w="489179">
                <a:moveTo>
                  <a:pt x="0" y="0"/>
                </a:moveTo>
                <a:lnTo>
                  <a:pt x="489179" y="0"/>
                </a:lnTo>
                <a:lnTo>
                  <a:pt x="489179" y="489179"/>
                </a:lnTo>
                <a:lnTo>
                  <a:pt x="0" y="4891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78764" y="1590699"/>
            <a:ext cx="477322" cy="526107"/>
          </a:xfrm>
          <a:custGeom>
            <a:avLst/>
            <a:gdLst/>
            <a:ahLst/>
            <a:cxnLst/>
            <a:rect r="r" b="b" t="t" l="l"/>
            <a:pathLst>
              <a:path h="526107" w="477322">
                <a:moveTo>
                  <a:pt x="0" y="0"/>
                </a:moveTo>
                <a:lnTo>
                  <a:pt x="477323" y="0"/>
                </a:lnTo>
                <a:lnTo>
                  <a:pt x="477323" y="526107"/>
                </a:lnTo>
                <a:lnTo>
                  <a:pt x="0" y="5261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531166" y="1590699"/>
            <a:ext cx="526107" cy="526107"/>
          </a:xfrm>
          <a:custGeom>
            <a:avLst/>
            <a:gdLst/>
            <a:ahLst/>
            <a:cxnLst/>
            <a:rect r="r" b="b" t="t" l="l"/>
            <a:pathLst>
              <a:path h="526107" w="526107">
                <a:moveTo>
                  <a:pt x="0" y="0"/>
                </a:moveTo>
                <a:lnTo>
                  <a:pt x="526107" y="0"/>
                </a:lnTo>
                <a:lnTo>
                  <a:pt x="526107" y="526107"/>
                </a:lnTo>
                <a:lnTo>
                  <a:pt x="0" y="5261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762604" y="2599807"/>
            <a:ext cx="11652703" cy="3273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53"/>
              </a:lnSpc>
              <a:spcBef>
                <a:spcPct val="0"/>
              </a:spcBef>
            </a:pPr>
            <a:r>
              <a:rPr lang="en-US" b="true" sz="10966">
                <a:solidFill>
                  <a:srgbClr val="FF0000"/>
                </a:solidFill>
                <a:latin typeface="Recoleta Bold"/>
                <a:ea typeface="Recoleta Bold"/>
                <a:cs typeface="Recoleta Bold"/>
                <a:sym typeface="Recoleta Bold"/>
              </a:rPr>
              <a:t>MOVIE SUCCESS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813759" y="5331071"/>
            <a:ext cx="9550392" cy="361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3"/>
              </a:lnSpc>
              <a:spcBef>
                <a:spcPct val="0"/>
              </a:spcBef>
            </a:pPr>
            <a:r>
              <a:rPr lang="en-US" b="true" sz="1895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Presented By Yesmelin Perdomo, Alyssa Jones, Amanda Lor, Marisol Trejo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9134475" y="944890"/>
            <a:ext cx="19050" cy="8397221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12704" y="5623784"/>
            <a:ext cx="8705683" cy="2833753"/>
          </a:xfrm>
          <a:custGeom>
            <a:avLst/>
            <a:gdLst/>
            <a:ahLst/>
            <a:cxnLst/>
            <a:rect r="r" b="b" t="t" l="l"/>
            <a:pathLst>
              <a:path h="2833753" w="8705683">
                <a:moveTo>
                  <a:pt x="0" y="0"/>
                </a:moveTo>
                <a:lnTo>
                  <a:pt x="8705682" y="0"/>
                </a:lnTo>
                <a:lnTo>
                  <a:pt x="8705682" y="2833753"/>
                </a:lnTo>
                <a:lnTo>
                  <a:pt x="0" y="28337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497" t="-2398" r="-3497" b="-278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611203" y="2139737"/>
            <a:ext cx="8280507" cy="4502526"/>
          </a:xfrm>
          <a:custGeom>
            <a:avLst/>
            <a:gdLst/>
            <a:ahLst/>
            <a:cxnLst/>
            <a:rect r="r" b="b" t="t" l="l"/>
            <a:pathLst>
              <a:path h="4502526" w="8280507">
                <a:moveTo>
                  <a:pt x="0" y="0"/>
                </a:moveTo>
                <a:lnTo>
                  <a:pt x="8280507" y="0"/>
                </a:lnTo>
                <a:lnTo>
                  <a:pt x="8280507" y="4502526"/>
                </a:lnTo>
                <a:lnTo>
                  <a:pt x="0" y="45025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611203" y="6745494"/>
            <a:ext cx="8280507" cy="1521543"/>
          </a:xfrm>
          <a:custGeom>
            <a:avLst/>
            <a:gdLst/>
            <a:ahLst/>
            <a:cxnLst/>
            <a:rect r="r" b="b" t="t" l="l"/>
            <a:pathLst>
              <a:path h="1521543" w="8280507">
                <a:moveTo>
                  <a:pt x="0" y="0"/>
                </a:moveTo>
                <a:lnTo>
                  <a:pt x="8280507" y="0"/>
                </a:lnTo>
                <a:lnTo>
                  <a:pt x="8280507" y="1521543"/>
                </a:lnTo>
                <a:lnTo>
                  <a:pt x="0" y="15215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611203" y="8457537"/>
            <a:ext cx="8280507" cy="1614699"/>
          </a:xfrm>
          <a:custGeom>
            <a:avLst/>
            <a:gdLst/>
            <a:ahLst/>
            <a:cxnLst/>
            <a:rect r="r" b="b" t="t" l="l"/>
            <a:pathLst>
              <a:path h="1614699" w="8280507">
                <a:moveTo>
                  <a:pt x="0" y="0"/>
                </a:moveTo>
                <a:lnTo>
                  <a:pt x="8280507" y="0"/>
                </a:lnTo>
                <a:lnTo>
                  <a:pt x="8280507" y="1614699"/>
                </a:lnTo>
                <a:lnTo>
                  <a:pt x="0" y="16146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12704" y="3191111"/>
            <a:ext cx="8705683" cy="1730254"/>
          </a:xfrm>
          <a:custGeom>
            <a:avLst/>
            <a:gdLst/>
            <a:ahLst/>
            <a:cxnLst/>
            <a:rect r="r" b="b" t="t" l="l"/>
            <a:pathLst>
              <a:path h="1730254" w="8705683">
                <a:moveTo>
                  <a:pt x="0" y="0"/>
                </a:moveTo>
                <a:lnTo>
                  <a:pt x="8705682" y="0"/>
                </a:lnTo>
                <a:lnTo>
                  <a:pt x="8705682" y="1730255"/>
                </a:lnTo>
                <a:lnTo>
                  <a:pt x="0" y="17302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4979" y="866775"/>
            <a:ext cx="6393359" cy="798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3"/>
              </a:lnSpc>
              <a:spcBef>
                <a:spcPct val="0"/>
              </a:spcBef>
            </a:pPr>
            <a:r>
              <a:rPr lang="en-US" b="true" sz="4195">
                <a:solidFill>
                  <a:srgbClr val="CF000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LOGISTIC REGRESSION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643630" y="495361"/>
            <a:ext cx="6215654" cy="1541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CF000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DEEP NEURAL NET</a:t>
            </a:r>
          </a:p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CF000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TENSOR FLOW</a:t>
            </a:r>
            <a:r>
              <a:rPr lang="en-US" sz="4200">
                <a:solidFill>
                  <a:srgbClr val="CF000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1301" y="2030722"/>
            <a:ext cx="6954834" cy="6225556"/>
          </a:xfrm>
          <a:custGeom>
            <a:avLst/>
            <a:gdLst/>
            <a:ahLst/>
            <a:cxnLst/>
            <a:rect r="r" b="b" t="t" l="l"/>
            <a:pathLst>
              <a:path h="6225556" w="6954834">
                <a:moveTo>
                  <a:pt x="0" y="0"/>
                </a:moveTo>
                <a:lnTo>
                  <a:pt x="6954834" y="0"/>
                </a:lnTo>
                <a:lnTo>
                  <a:pt x="6954834" y="6225556"/>
                </a:lnTo>
                <a:lnTo>
                  <a:pt x="0" y="62255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29" r="0" b="-82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187820" y="1949816"/>
            <a:ext cx="9853847" cy="6306462"/>
          </a:xfrm>
          <a:custGeom>
            <a:avLst/>
            <a:gdLst/>
            <a:ahLst/>
            <a:cxnLst/>
            <a:rect r="r" b="b" t="t" l="l"/>
            <a:pathLst>
              <a:path h="6306462" w="9853847">
                <a:moveTo>
                  <a:pt x="0" y="0"/>
                </a:moveTo>
                <a:lnTo>
                  <a:pt x="9853847" y="0"/>
                </a:lnTo>
                <a:lnTo>
                  <a:pt x="9853847" y="6306462"/>
                </a:lnTo>
                <a:lnTo>
                  <a:pt x="0" y="63064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934024" y="31122"/>
            <a:ext cx="8419951" cy="949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b="true" sz="4999">
                <a:solidFill>
                  <a:srgbClr val="FF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Random Forest Model: Test 1-2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2821" y="1301218"/>
            <a:ext cx="11845695" cy="5819197"/>
          </a:xfrm>
          <a:custGeom>
            <a:avLst/>
            <a:gdLst/>
            <a:ahLst/>
            <a:cxnLst/>
            <a:rect r="r" b="b" t="t" l="l"/>
            <a:pathLst>
              <a:path h="5819197" w="11845695">
                <a:moveTo>
                  <a:pt x="0" y="0"/>
                </a:moveTo>
                <a:lnTo>
                  <a:pt x="11845695" y="0"/>
                </a:lnTo>
                <a:lnTo>
                  <a:pt x="11845695" y="5819197"/>
                </a:lnTo>
                <a:lnTo>
                  <a:pt x="0" y="5819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105668" y="3803667"/>
            <a:ext cx="11903274" cy="5966516"/>
          </a:xfrm>
          <a:custGeom>
            <a:avLst/>
            <a:gdLst/>
            <a:ahLst/>
            <a:cxnLst/>
            <a:rect r="r" b="b" t="t" l="l"/>
            <a:pathLst>
              <a:path h="5966516" w="11903274">
                <a:moveTo>
                  <a:pt x="0" y="0"/>
                </a:moveTo>
                <a:lnTo>
                  <a:pt x="11903275" y="0"/>
                </a:lnTo>
                <a:lnTo>
                  <a:pt x="11903275" y="5966516"/>
                </a:lnTo>
                <a:lnTo>
                  <a:pt x="0" y="59665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934024" y="144685"/>
            <a:ext cx="8419951" cy="949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b="true" sz="4999">
                <a:solidFill>
                  <a:srgbClr val="FF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Random Forest Model: Test 3-4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8317194"/>
            <a:ext cx="3790355" cy="554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b="true" sz="290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Final Accuracy of 75.1%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142720" y="2254469"/>
            <a:ext cx="5778062" cy="5778062"/>
          </a:xfrm>
          <a:custGeom>
            <a:avLst/>
            <a:gdLst/>
            <a:ahLst/>
            <a:cxnLst/>
            <a:rect r="r" b="b" t="t" l="l"/>
            <a:pathLst>
              <a:path h="5778062" w="5778062">
                <a:moveTo>
                  <a:pt x="0" y="0"/>
                </a:moveTo>
                <a:lnTo>
                  <a:pt x="5778062" y="0"/>
                </a:lnTo>
                <a:lnTo>
                  <a:pt x="5778062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61546" y="1110971"/>
            <a:ext cx="6682081" cy="949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b="true" sz="4999">
                <a:solidFill>
                  <a:srgbClr val="FF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Limitations of Data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61546" y="5382679"/>
            <a:ext cx="6682081" cy="949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b="true" sz="4999">
                <a:solidFill>
                  <a:srgbClr val="FF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Future Approaches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05736" y="2479396"/>
            <a:ext cx="8139189" cy="1883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5595" indent="-292798" lvl="1">
              <a:lnSpc>
                <a:spcPts val="3797"/>
              </a:lnSpc>
              <a:buFont typeface="Arial"/>
              <a:buChar char="•"/>
            </a:pPr>
            <a:r>
              <a:rPr lang="en-US" sz="271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Only 1000 calls on the API per day</a:t>
            </a:r>
          </a:p>
          <a:p>
            <a:pPr algn="l" marL="585595" indent="-292798" lvl="1">
              <a:lnSpc>
                <a:spcPts val="3797"/>
              </a:lnSpc>
              <a:buFont typeface="Arial"/>
              <a:buChar char="•"/>
            </a:pPr>
            <a:r>
              <a:rPr lang="en-US" sz="271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For-loops being created to ensure no overlap, leading to multiple csv files, with limited data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05736" y="6750282"/>
            <a:ext cx="8139189" cy="1883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5595" indent="-292798" lvl="1">
              <a:lnSpc>
                <a:spcPts val="3797"/>
              </a:lnSpc>
              <a:buFont typeface="Arial"/>
              <a:buChar char="•"/>
            </a:pPr>
            <a:r>
              <a:rPr lang="en-US" sz="271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More fine-tuning of the model to improve accuracy</a:t>
            </a:r>
          </a:p>
          <a:p>
            <a:pPr algn="l" marL="585595" indent="-292798" lvl="1">
              <a:lnSpc>
                <a:spcPts val="3797"/>
              </a:lnSpc>
              <a:buFont typeface="Arial"/>
              <a:buChar char="•"/>
            </a:pPr>
            <a:r>
              <a:rPr lang="en-US" sz="271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Simplified data in a single file, to ensure formality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178523" y="2257292"/>
            <a:ext cx="5772417" cy="5772417"/>
          </a:xfrm>
          <a:custGeom>
            <a:avLst/>
            <a:gdLst/>
            <a:ahLst/>
            <a:cxnLst/>
            <a:rect r="r" b="b" t="t" l="l"/>
            <a:pathLst>
              <a:path h="5772417" w="5772417">
                <a:moveTo>
                  <a:pt x="0" y="0"/>
                </a:moveTo>
                <a:lnTo>
                  <a:pt x="5772417" y="0"/>
                </a:lnTo>
                <a:lnTo>
                  <a:pt x="5772417" y="5772416"/>
                </a:lnTo>
                <a:lnTo>
                  <a:pt x="0" y="57724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77344" y="835024"/>
            <a:ext cx="4075063" cy="1327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b="true" sz="6999">
                <a:solidFill>
                  <a:srgbClr val="FF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Conclusion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37335" y="3753771"/>
            <a:ext cx="7665765" cy="312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11" indent="-313055" lvl="1">
              <a:lnSpc>
                <a:spcPts val="4060"/>
              </a:lnSpc>
              <a:buFont typeface="Arial"/>
              <a:buChar char="•"/>
            </a:pPr>
            <a:r>
              <a:rPr lang="en-US" b="true" sz="290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The random forest model was the best method to achieve high accuracy</a:t>
            </a:r>
          </a:p>
          <a:p>
            <a:pPr algn="l" marL="626111" indent="-313055" lvl="1">
              <a:lnSpc>
                <a:spcPts val="4060"/>
              </a:lnSpc>
              <a:buFont typeface="Arial"/>
              <a:buChar char="•"/>
            </a:pPr>
            <a:r>
              <a:rPr lang="en-US" b="true" sz="290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 the future, a more simplized data set, with more data could be used</a:t>
            </a:r>
          </a:p>
          <a:p>
            <a:pPr algn="l" marL="626111" indent="-313055" lvl="1">
              <a:lnSpc>
                <a:spcPts val="4060"/>
              </a:lnSpc>
              <a:buFont typeface="Arial"/>
              <a:buChar char="•"/>
            </a:pPr>
            <a:r>
              <a:rPr lang="en-US" b="true" sz="290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This model provides a high level of accuracy to answer the success of a future movie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35710" y="2254469"/>
            <a:ext cx="12816580" cy="5778062"/>
          </a:xfrm>
          <a:custGeom>
            <a:avLst/>
            <a:gdLst/>
            <a:ahLst/>
            <a:cxnLst/>
            <a:rect r="r" b="b" t="t" l="l"/>
            <a:pathLst>
              <a:path h="5778062" w="12816580">
                <a:moveTo>
                  <a:pt x="0" y="0"/>
                </a:moveTo>
                <a:lnTo>
                  <a:pt x="12816580" y="0"/>
                </a:lnTo>
                <a:lnTo>
                  <a:pt x="12816580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0907" r="0" b="-6090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306047" y="512160"/>
            <a:ext cx="3675906" cy="1327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b="true" sz="6999">
                <a:solidFill>
                  <a:srgbClr val="FF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Questions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67881" y="3253865"/>
            <a:ext cx="9917777" cy="4696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23"/>
              </a:lnSpc>
            </a:pPr>
            <a:r>
              <a:rPr lang="en-US" b="true" sz="23159">
                <a:solidFill>
                  <a:srgbClr val="CF000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LISTENING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627855" y="6869303"/>
            <a:ext cx="2597830" cy="821627"/>
            <a:chOff x="0" y="0"/>
            <a:chExt cx="857147" cy="27109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57147" cy="271094"/>
            </a:xfrm>
            <a:custGeom>
              <a:avLst/>
              <a:gdLst/>
              <a:ahLst/>
              <a:cxnLst/>
              <a:rect r="r" b="b" t="t" l="l"/>
              <a:pathLst>
                <a:path h="271094" w="857147">
                  <a:moveTo>
                    <a:pt x="89404" y="0"/>
                  </a:moveTo>
                  <a:lnTo>
                    <a:pt x="767743" y="0"/>
                  </a:lnTo>
                  <a:cubicBezTo>
                    <a:pt x="791455" y="0"/>
                    <a:pt x="814195" y="9419"/>
                    <a:pt x="830961" y="26186"/>
                  </a:cubicBezTo>
                  <a:cubicBezTo>
                    <a:pt x="847728" y="42953"/>
                    <a:pt x="857147" y="65693"/>
                    <a:pt x="857147" y="89404"/>
                  </a:cubicBezTo>
                  <a:lnTo>
                    <a:pt x="857147" y="181689"/>
                  </a:lnTo>
                  <a:cubicBezTo>
                    <a:pt x="857147" y="205401"/>
                    <a:pt x="847728" y="228141"/>
                    <a:pt x="830961" y="244908"/>
                  </a:cubicBezTo>
                  <a:cubicBezTo>
                    <a:pt x="814195" y="261674"/>
                    <a:pt x="791455" y="271094"/>
                    <a:pt x="767743" y="271094"/>
                  </a:cubicBezTo>
                  <a:lnTo>
                    <a:pt x="89404" y="271094"/>
                  </a:lnTo>
                  <a:cubicBezTo>
                    <a:pt x="65693" y="271094"/>
                    <a:pt x="42953" y="261674"/>
                    <a:pt x="26186" y="244908"/>
                  </a:cubicBezTo>
                  <a:cubicBezTo>
                    <a:pt x="9419" y="228141"/>
                    <a:pt x="0" y="205401"/>
                    <a:pt x="0" y="181689"/>
                  </a:cubicBezTo>
                  <a:lnTo>
                    <a:pt x="0" y="89404"/>
                  </a:lnTo>
                  <a:cubicBezTo>
                    <a:pt x="0" y="65693"/>
                    <a:pt x="9419" y="42953"/>
                    <a:pt x="26186" y="26186"/>
                  </a:cubicBezTo>
                  <a:cubicBezTo>
                    <a:pt x="42953" y="9419"/>
                    <a:pt x="65693" y="0"/>
                    <a:pt x="8940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57147" cy="3091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262659" y="7090012"/>
            <a:ext cx="310222" cy="394958"/>
          </a:xfrm>
          <a:custGeom>
            <a:avLst/>
            <a:gdLst/>
            <a:ahLst/>
            <a:cxnLst/>
            <a:rect r="r" b="b" t="t" l="l"/>
            <a:pathLst>
              <a:path h="394958" w="310222">
                <a:moveTo>
                  <a:pt x="0" y="0"/>
                </a:moveTo>
                <a:lnTo>
                  <a:pt x="310222" y="0"/>
                </a:lnTo>
                <a:lnTo>
                  <a:pt x="310222" y="394959"/>
                </a:lnTo>
                <a:lnTo>
                  <a:pt x="0" y="3949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216135" y="2769364"/>
            <a:ext cx="3421269" cy="1228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89"/>
              </a:lnSpc>
            </a:pPr>
            <a:r>
              <a:rPr lang="en-US" sz="7278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thanks for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697120" y="7018112"/>
            <a:ext cx="893761" cy="466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6"/>
              </a:lnSpc>
            </a:pPr>
            <a:r>
              <a:rPr lang="en-US" sz="2726" b="true">
                <a:solidFill>
                  <a:srgbClr val="2525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End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3676172" y="8833511"/>
            <a:ext cx="10935655" cy="124527"/>
            <a:chOff x="0" y="0"/>
            <a:chExt cx="3347798" cy="3812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347798" cy="38122"/>
            </a:xfrm>
            <a:custGeom>
              <a:avLst/>
              <a:gdLst/>
              <a:ahLst/>
              <a:cxnLst/>
              <a:rect r="r" b="b" t="t" l="l"/>
              <a:pathLst>
                <a:path h="38122" w="3347798">
                  <a:moveTo>
                    <a:pt x="0" y="0"/>
                  </a:moveTo>
                  <a:lnTo>
                    <a:pt x="3347798" y="0"/>
                  </a:lnTo>
                  <a:lnTo>
                    <a:pt x="3347798" y="38122"/>
                  </a:lnTo>
                  <a:lnTo>
                    <a:pt x="0" y="38122"/>
                  </a:lnTo>
                  <a:close/>
                </a:path>
              </a:pathLst>
            </a:custGeom>
            <a:solidFill>
              <a:srgbClr val="757575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347798" cy="762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3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676172" y="8833511"/>
            <a:ext cx="7891706" cy="124527"/>
            <a:chOff x="0" y="0"/>
            <a:chExt cx="2415936" cy="3812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415936" cy="38122"/>
            </a:xfrm>
            <a:custGeom>
              <a:avLst/>
              <a:gdLst/>
              <a:ahLst/>
              <a:cxnLst/>
              <a:rect r="r" b="b" t="t" l="l"/>
              <a:pathLst>
                <a:path h="38122" w="2415936">
                  <a:moveTo>
                    <a:pt x="0" y="0"/>
                  </a:moveTo>
                  <a:lnTo>
                    <a:pt x="2415936" y="0"/>
                  </a:lnTo>
                  <a:lnTo>
                    <a:pt x="2415936" y="38122"/>
                  </a:lnTo>
                  <a:lnTo>
                    <a:pt x="0" y="38122"/>
                  </a:lnTo>
                  <a:close/>
                </a:path>
              </a:pathLst>
            </a:custGeom>
            <a:solidFill>
              <a:srgbClr val="FF00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415936" cy="762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3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404048" y="8731944"/>
            <a:ext cx="327661" cy="327661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00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3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16913" y="3240440"/>
            <a:ext cx="11855343" cy="2960269"/>
            <a:chOff x="0" y="0"/>
            <a:chExt cx="3004847" cy="7503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04847" cy="750308"/>
            </a:xfrm>
            <a:custGeom>
              <a:avLst/>
              <a:gdLst/>
              <a:ahLst/>
              <a:cxnLst/>
              <a:rect r="r" b="b" t="t" l="l"/>
              <a:pathLst>
                <a:path h="750308" w="3004847">
                  <a:moveTo>
                    <a:pt x="0" y="0"/>
                  </a:moveTo>
                  <a:lnTo>
                    <a:pt x="3004847" y="0"/>
                  </a:lnTo>
                  <a:lnTo>
                    <a:pt x="3004847" y="750308"/>
                  </a:lnTo>
                  <a:lnTo>
                    <a:pt x="0" y="7503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004847" cy="788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063627" y="785973"/>
            <a:ext cx="525093" cy="525093"/>
          </a:xfrm>
          <a:custGeom>
            <a:avLst/>
            <a:gdLst/>
            <a:ahLst/>
            <a:cxnLst/>
            <a:rect r="r" b="b" t="t" l="l"/>
            <a:pathLst>
              <a:path h="525093" w="525093">
                <a:moveTo>
                  <a:pt x="0" y="0"/>
                </a:moveTo>
                <a:lnTo>
                  <a:pt x="525093" y="0"/>
                </a:lnTo>
                <a:lnTo>
                  <a:pt x="525093" y="525093"/>
                </a:lnTo>
                <a:lnTo>
                  <a:pt x="0" y="5250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86928" y="746334"/>
            <a:ext cx="512366" cy="564732"/>
          </a:xfrm>
          <a:custGeom>
            <a:avLst/>
            <a:gdLst/>
            <a:ahLst/>
            <a:cxnLst/>
            <a:rect r="r" b="b" t="t" l="l"/>
            <a:pathLst>
              <a:path h="564732" w="512366">
                <a:moveTo>
                  <a:pt x="0" y="0"/>
                </a:moveTo>
                <a:lnTo>
                  <a:pt x="512365" y="0"/>
                </a:lnTo>
                <a:lnTo>
                  <a:pt x="512365" y="564732"/>
                </a:lnTo>
                <a:lnTo>
                  <a:pt x="0" y="5647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694568" y="746334"/>
            <a:ext cx="564732" cy="564732"/>
          </a:xfrm>
          <a:custGeom>
            <a:avLst/>
            <a:gdLst/>
            <a:ahLst/>
            <a:cxnLst/>
            <a:rect r="r" b="b" t="t" l="l"/>
            <a:pathLst>
              <a:path h="564732" w="564732">
                <a:moveTo>
                  <a:pt x="0" y="0"/>
                </a:moveTo>
                <a:lnTo>
                  <a:pt x="564732" y="0"/>
                </a:lnTo>
                <a:lnTo>
                  <a:pt x="564732" y="564732"/>
                </a:lnTo>
                <a:lnTo>
                  <a:pt x="0" y="5647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054034" y="3729092"/>
            <a:ext cx="1834760" cy="1834760"/>
          </a:xfrm>
          <a:custGeom>
            <a:avLst/>
            <a:gdLst/>
            <a:ahLst/>
            <a:cxnLst/>
            <a:rect r="r" b="b" t="t" l="l"/>
            <a:pathLst>
              <a:path h="1834760" w="1834760">
                <a:moveTo>
                  <a:pt x="0" y="0"/>
                </a:moveTo>
                <a:lnTo>
                  <a:pt x="1834761" y="0"/>
                </a:lnTo>
                <a:lnTo>
                  <a:pt x="1834761" y="1834761"/>
                </a:lnTo>
                <a:lnTo>
                  <a:pt x="0" y="18347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1128090" y="8447403"/>
            <a:ext cx="4843833" cy="2623185"/>
            <a:chOff x="0" y="0"/>
            <a:chExt cx="750436" cy="40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50437" cy="406400"/>
            </a:xfrm>
            <a:custGeom>
              <a:avLst/>
              <a:gdLst/>
              <a:ahLst/>
              <a:cxnLst/>
              <a:rect r="r" b="b" t="t" l="l"/>
              <a:pathLst>
                <a:path h="406400" w="750437">
                  <a:moveTo>
                    <a:pt x="36761" y="0"/>
                  </a:moveTo>
                  <a:lnTo>
                    <a:pt x="713676" y="0"/>
                  </a:lnTo>
                  <a:cubicBezTo>
                    <a:pt x="723425" y="0"/>
                    <a:pt x="732775" y="3873"/>
                    <a:pt x="739669" y="10767"/>
                  </a:cubicBezTo>
                  <a:cubicBezTo>
                    <a:pt x="746563" y="17661"/>
                    <a:pt x="750437" y="27011"/>
                    <a:pt x="750437" y="36761"/>
                  </a:cubicBezTo>
                  <a:lnTo>
                    <a:pt x="750437" y="369639"/>
                  </a:lnTo>
                  <a:cubicBezTo>
                    <a:pt x="750437" y="379389"/>
                    <a:pt x="746563" y="388739"/>
                    <a:pt x="739669" y="395633"/>
                  </a:cubicBezTo>
                  <a:cubicBezTo>
                    <a:pt x="732775" y="402527"/>
                    <a:pt x="723425" y="406400"/>
                    <a:pt x="713676" y="406400"/>
                  </a:cubicBezTo>
                  <a:lnTo>
                    <a:pt x="36761" y="406400"/>
                  </a:lnTo>
                  <a:cubicBezTo>
                    <a:pt x="27011" y="406400"/>
                    <a:pt x="17661" y="402527"/>
                    <a:pt x="10767" y="395633"/>
                  </a:cubicBezTo>
                  <a:cubicBezTo>
                    <a:pt x="3873" y="388739"/>
                    <a:pt x="0" y="379389"/>
                    <a:pt x="0" y="369639"/>
                  </a:cubicBezTo>
                  <a:lnTo>
                    <a:pt x="0" y="36761"/>
                  </a:lnTo>
                  <a:cubicBezTo>
                    <a:pt x="0" y="27011"/>
                    <a:pt x="3873" y="17661"/>
                    <a:pt x="10767" y="10767"/>
                  </a:cubicBezTo>
                  <a:cubicBezTo>
                    <a:pt x="17661" y="3873"/>
                    <a:pt x="27011" y="0"/>
                    <a:pt x="36761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11570" r="0" b="-1157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028700" y="643931"/>
            <a:ext cx="1688213" cy="1191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21"/>
              </a:lnSpc>
            </a:pPr>
            <a:r>
              <a:rPr lang="en-US" b="true" sz="6372">
                <a:solidFill>
                  <a:srgbClr val="CF000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MOVIE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020855" y="3685427"/>
            <a:ext cx="8931123" cy="1541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D4D0D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Can we predict if a movie will be successful before it’s even released? 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4103541" y="8447403"/>
            <a:ext cx="4843833" cy="2623185"/>
            <a:chOff x="0" y="0"/>
            <a:chExt cx="750436" cy="4064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50437" cy="406400"/>
            </a:xfrm>
            <a:custGeom>
              <a:avLst/>
              <a:gdLst/>
              <a:ahLst/>
              <a:cxnLst/>
              <a:rect r="r" b="b" t="t" l="l"/>
              <a:pathLst>
                <a:path h="406400" w="750437">
                  <a:moveTo>
                    <a:pt x="36761" y="0"/>
                  </a:moveTo>
                  <a:lnTo>
                    <a:pt x="713676" y="0"/>
                  </a:lnTo>
                  <a:cubicBezTo>
                    <a:pt x="723425" y="0"/>
                    <a:pt x="732775" y="3873"/>
                    <a:pt x="739669" y="10767"/>
                  </a:cubicBezTo>
                  <a:cubicBezTo>
                    <a:pt x="746563" y="17661"/>
                    <a:pt x="750437" y="27011"/>
                    <a:pt x="750437" y="36761"/>
                  </a:cubicBezTo>
                  <a:lnTo>
                    <a:pt x="750437" y="369639"/>
                  </a:lnTo>
                  <a:cubicBezTo>
                    <a:pt x="750437" y="379389"/>
                    <a:pt x="746563" y="388739"/>
                    <a:pt x="739669" y="395633"/>
                  </a:cubicBezTo>
                  <a:cubicBezTo>
                    <a:pt x="732775" y="402527"/>
                    <a:pt x="723425" y="406400"/>
                    <a:pt x="713676" y="406400"/>
                  </a:cubicBezTo>
                  <a:lnTo>
                    <a:pt x="36761" y="406400"/>
                  </a:lnTo>
                  <a:cubicBezTo>
                    <a:pt x="27011" y="406400"/>
                    <a:pt x="17661" y="402527"/>
                    <a:pt x="10767" y="395633"/>
                  </a:cubicBezTo>
                  <a:cubicBezTo>
                    <a:pt x="3873" y="388739"/>
                    <a:pt x="0" y="379389"/>
                    <a:pt x="0" y="369639"/>
                  </a:cubicBezTo>
                  <a:lnTo>
                    <a:pt x="0" y="36761"/>
                  </a:lnTo>
                  <a:cubicBezTo>
                    <a:pt x="0" y="27011"/>
                    <a:pt x="3873" y="17661"/>
                    <a:pt x="10767" y="10767"/>
                  </a:cubicBezTo>
                  <a:cubicBezTo>
                    <a:pt x="17661" y="3873"/>
                    <a:pt x="27011" y="0"/>
                    <a:pt x="36761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11551" r="0" b="-11551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9337899" y="8447403"/>
            <a:ext cx="4843833" cy="2623185"/>
            <a:chOff x="0" y="0"/>
            <a:chExt cx="750436" cy="4064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50437" cy="406400"/>
            </a:xfrm>
            <a:custGeom>
              <a:avLst/>
              <a:gdLst/>
              <a:ahLst/>
              <a:cxnLst/>
              <a:rect r="r" b="b" t="t" l="l"/>
              <a:pathLst>
                <a:path h="406400" w="750437">
                  <a:moveTo>
                    <a:pt x="36761" y="0"/>
                  </a:moveTo>
                  <a:lnTo>
                    <a:pt x="713676" y="0"/>
                  </a:lnTo>
                  <a:cubicBezTo>
                    <a:pt x="723425" y="0"/>
                    <a:pt x="732775" y="3873"/>
                    <a:pt x="739669" y="10767"/>
                  </a:cubicBezTo>
                  <a:cubicBezTo>
                    <a:pt x="746563" y="17661"/>
                    <a:pt x="750437" y="27011"/>
                    <a:pt x="750437" y="36761"/>
                  </a:cubicBezTo>
                  <a:lnTo>
                    <a:pt x="750437" y="369639"/>
                  </a:lnTo>
                  <a:cubicBezTo>
                    <a:pt x="750437" y="379389"/>
                    <a:pt x="746563" y="388739"/>
                    <a:pt x="739669" y="395633"/>
                  </a:cubicBezTo>
                  <a:cubicBezTo>
                    <a:pt x="732775" y="402527"/>
                    <a:pt x="723425" y="406400"/>
                    <a:pt x="713676" y="406400"/>
                  </a:cubicBezTo>
                  <a:lnTo>
                    <a:pt x="36761" y="406400"/>
                  </a:lnTo>
                  <a:cubicBezTo>
                    <a:pt x="27011" y="406400"/>
                    <a:pt x="17661" y="402527"/>
                    <a:pt x="10767" y="395633"/>
                  </a:cubicBezTo>
                  <a:cubicBezTo>
                    <a:pt x="3873" y="388739"/>
                    <a:pt x="0" y="379389"/>
                    <a:pt x="0" y="369639"/>
                  </a:cubicBezTo>
                  <a:lnTo>
                    <a:pt x="0" y="36761"/>
                  </a:lnTo>
                  <a:cubicBezTo>
                    <a:pt x="0" y="27011"/>
                    <a:pt x="3873" y="17661"/>
                    <a:pt x="10767" y="10767"/>
                  </a:cubicBezTo>
                  <a:cubicBezTo>
                    <a:pt x="17661" y="3873"/>
                    <a:pt x="27011" y="0"/>
                    <a:pt x="36761" y="0"/>
                  </a:cubicBezTo>
                  <a:close/>
                </a:path>
              </a:pathLst>
            </a:custGeom>
            <a:blipFill>
              <a:blip r:embed="rId11"/>
              <a:stretch>
                <a:fillRect l="0" t="-88490" r="0" b="-8849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4572257" y="8447403"/>
            <a:ext cx="4843833" cy="2623185"/>
            <a:chOff x="0" y="0"/>
            <a:chExt cx="750436" cy="4064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50437" cy="406400"/>
            </a:xfrm>
            <a:custGeom>
              <a:avLst/>
              <a:gdLst/>
              <a:ahLst/>
              <a:cxnLst/>
              <a:rect r="r" b="b" t="t" l="l"/>
              <a:pathLst>
                <a:path h="406400" w="750437">
                  <a:moveTo>
                    <a:pt x="36761" y="0"/>
                  </a:moveTo>
                  <a:lnTo>
                    <a:pt x="713676" y="0"/>
                  </a:lnTo>
                  <a:cubicBezTo>
                    <a:pt x="723425" y="0"/>
                    <a:pt x="732775" y="3873"/>
                    <a:pt x="739669" y="10767"/>
                  </a:cubicBezTo>
                  <a:cubicBezTo>
                    <a:pt x="746563" y="17661"/>
                    <a:pt x="750437" y="27011"/>
                    <a:pt x="750437" y="36761"/>
                  </a:cubicBezTo>
                  <a:lnTo>
                    <a:pt x="750437" y="369639"/>
                  </a:lnTo>
                  <a:cubicBezTo>
                    <a:pt x="750437" y="379389"/>
                    <a:pt x="746563" y="388739"/>
                    <a:pt x="739669" y="395633"/>
                  </a:cubicBezTo>
                  <a:cubicBezTo>
                    <a:pt x="732775" y="402527"/>
                    <a:pt x="723425" y="406400"/>
                    <a:pt x="713676" y="406400"/>
                  </a:cubicBezTo>
                  <a:lnTo>
                    <a:pt x="36761" y="406400"/>
                  </a:lnTo>
                  <a:cubicBezTo>
                    <a:pt x="27011" y="406400"/>
                    <a:pt x="17661" y="402527"/>
                    <a:pt x="10767" y="395633"/>
                  </a:cubicBezTo>
                  <a:cubicBezTo>
                    <a:pt x="3873" y="388739"/>
                    <a:pt x="0" y="379389"/>
                    <a:pt x="0" y="369639"/>
                  </a:cubicBezTo>
                  <a:lnTo>
                    <a:pt x="0" y="36761"/>
                  </a:lnTo>
                  <a:cubicBezTo>
                    <a:pt x="0" y="27011"/>
                    <a:pt x="3873" y="17661"/>
                    <a:pt x="10767" y="10767"/>
                  </a:cubicBezTo>
                  <a:cubicBezTo>
                    <a:pt x="17661" y="3873"/>
                    <a:pt x="27011" y="0"/>
                    <a:pt x="36761" y="0"/>
                  </a:cubicBezTo>
                  <a:close/>
                </a:path>
              </a:pathLst>
            </a:custGeom>
            <a:blipFill>
              <a:blip r:embed="rId12"/>
              <a:stretch>
                <a:fillRect l="0" t="-88490" r="0" b="-88490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02207" y="5157615"/>
            <a:ext cx="3655639" cy="3237049"/>
            <a:chOff x="0" y="0"/>
            <a:chExt cx="812800" cy="7197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719730"/>
            </a:xfrm>
            <a:custGeom>
              <a:avLst/>
              <a:gdLst/>
              <a:ahLst/>
              <a:cxnLst/>
              <a:rect r="r" b="b" t="t" l="l"/>
              <a:pathLst>
                <a:path h="71973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719730"/>
                  </a:lnTo>
                  <a:lnTo>
                    <a:pt x="0" y="719730"/>
                  </a:lnTo>
                  <a:close/>
                </a:path>
              </a:pathLst>
            </a:custGeom>
            <a:solidFill>
              <a:srgbClr val="25252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7673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702207" y="2883746"/>
            <a:ext cx="3655639" cy="2273869"/>
            <a:chOff x="0" y="0"/>
            <a:chExt cx="812800" cy="5055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505575"/>
            </a:xfrm>
            <a:custGeom>
              <a:avLst/>
              <a:gdLst/>
              <a:ahLst/>
              <a:cxnLst/>
              <a:rect r="r" b="b" t="t" l="l"/>
              <a:pathLst>
                <a:path h="50557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505575"/>
                  </a:lnTo>
                  <a:lnTo>
                    <a:pt x="0" y="505575"/>
                  </a:lnTo>
                  <a:close/>
                </a:path>
              </a:pathLst>
            </a:custGeom>
            <a:blipFill>
              <a:blip r:embed="rId3"/>
              <a:stretch>
                <a:fillRect l="0" t="-3555" r="0" b="-3555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2702207" y="5264048"/>
            <a:ext cx="824943" cy="441111"/>
            <a:chOff x="0" y="0"/>
            <a:chExt cx="183419" cy="9807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3419" cy="98077"/>
            </a:xfrm>
            <a:custGeom>
              <a:avLst/>
              <a:gdLst/>
              <a:ahLst/>
              <a:cxnLst/>
              <a:rect r="r" b="b" t="t" l="l"/>
              <a:pathLst>
                <a:path h="98077" w="183419">
                  <a:moveTo>
                    <a:pt x="0" y="0"/>
                  </a:moveTo>
                  <a:lnTo>
                    <a:pt x="183419" y="0"/>
                  </a:lnTo>
                  <a:lnTo>
                    <a:pt x="183419" y="98077"/>
                  </a:lnTo>
                  <a:lnTo>
                    <a:pt x="0" y="980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183419" cy="1647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No. 1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315473" y="5113097"/>
            <a:ext cx="3655639" cy="3237049"/>
            <a:chOff x="0" y="0"/>
            <a:chExt cx="812800" cy="7197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719730"/>
            </a:xfrm>
            <a:custGeom>
              <a:avLst/>
              <a:gdLst/>
              <a:ahLst/>
              <a:cxnLst/>
              <a:rect r="r" b="b" t="t" l="l"/>
              <a:pathLst>
                <a:path h="71973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719730"/>
                  </a:lnTo>
                  <a:lnTo>
                    <a:pt x="0" y="719730"/>
                  </a:lnTo>
                  <a:close/>
                </a:path>
              </a:pathLst>
            </a:custGeom>
            <a:solidFill>
              <a:srgbClr val="25252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812800" cy="7673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3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315473" y="2883746"/>
            <a:ext cx="3655639" cy="2273869"/>
            <a:chOff x="0" y="0"/>
            <a:chExt cx="812800" cy="50557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505575"/>
            </a:xfrm>
            <a:custGeom>
              <a:avLst/>
              <a:gdLst/>
              <a:ahLst/>
              <a:cxnLst/>
              <a:rect r="r" b="b" t="t" l="l"/>
              <a:pathLst>
                <a:path h="50557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505575"/>
                  </a:lnTo>
                  <a:lnTo>
                    <a:pt x="0" y="505575"/>
                  </a:lnTo>
                  <a:close/>
                </a:path>
              </a:pathLst>
            </a:custGeom>
            <a:blipFill>
              <a:blip r:embed="rId4"/>
              <a:stretch>
                <a:fillRect l="0" t="-8627" r="0" b="-8627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7466617" y="5264048"/>
            <a:ext cx="824943" cy="441111"/>
            <a:chOff x="0" y="0"/>
            <a:chExt cx="183419" cy="9807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83419" cy="98077"/>
            </a:xfrm>
            <a:custGeom>
              <a:avLst/>
              <a:gdLst/>
              <a:ahLst/>
              <a:cxnLst/>
              <a:rect r="r" b="b" t="t" l="l"/>
              <a:pathLst>
                <a:path h="98077" w="183419">
                  <a:moveTo>
                    <a:pt x="0" y="0"/>
                  </a:moveTo>
                  <a:lnTo>
                    <a:pt x="183419" y="0"/>
                  </a:lnTo>
                  <a:lnTo>
                    <a:pt x="183419" y="98077"/>
                  </a:lnTo>
                  <a:lnTo>
                    <a:pt x="0" y="980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66675"/>
              <a:ext cx="183419" cy="1647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No. 2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930154" y="5157615"/>
            <a:ext cx="3655639" cy="3237049"/>
            <a:chOff x="0" y="0"/>
            <a:chExt cx="812800" cy="71973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719730"/>
            </a:xfrm>
            <a:custGeom>
              <a:avLst/>
              <a:gdLst/>
              <a:ahLst/>
              <a:cxnLst/>
              <a:rect r="r" b="b" t="t" l="l"/>
              <a:pathLst>
                <a:path h="71973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719730"/>
                  </a:lnTo>
                  <a:lnTo>
                    <a:pt x="0" y="719730"/>
                  </a:lnTo>
                  <a:close/>
                </a:path>
              </a:pathLst>
            </a:custGeom>
            <a:solidFill>
              <a:srgbClr val="252525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812800" cy="7673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653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1930154" y="2883746"/>
            <a:ext cx="3655639" cy="2273869"/>
            <a:chOff x="0" y="0"/>
            <a:chExt cx="812800" cy="50557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505575"/>
            </a:xfrm>
            <a:custGeom>
              <a:avLst/>
              <a:gdLst/>
              <a:ahLst/>
              <a:cxnLst/>
              <a:rect r="r" b="b" t="t" l="l"/>
              <a:pathLst>
                <a:path h="50557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505575"/>
                  </a:lnTo>
                  <a:lnTo>
                    <a:pt x="0" y="505575"/>
                  </a:lnTo>
                  <a:close/>
                </a:path>
              </a:pathLst>
            </a:custGeom>
            <a:blipFill>
              <a:blip r:embed="rId5"/>
              <a:stretch>
                <a:fillRect l="-4671" t="0" r="-4671" b="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2114025" y="5264048"/>
            <a:ext cx="824943" cy="441111"/>
            <a:chOff x="0" y="0"/>
            <a:chExt cx="183419" cy="9807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83419" cy="98077"/>
            </a:xfrm>
            <a:custGeom>
              <a:avLst/>
              <a:gdLst/>
              <a:ahLst/>
              <a:cxnLst/>
              <a:rect r="r" b="b" t="t" l="l"/>
              <a:pathLst>
                <a:path h="98077" w="183419">
                  <a:moveTo>
                    <a:pt x="0" y="0"/>
                  </a:moveTo>
                  <a:lnTo>
                    <a:pt x="183419" y="0"/>
                  </a:lnTo>
                  <a:lnTo>
                    <a:pt x="183419" y="98077"/>
                  </a:lnTo>
                  <a:lnTo>
                    <a:pt x="0" y="980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66675"/>
              <a:ext cx="183419" cy="1647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No. 3</a:t>
              </a: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2702207" y="1531842"/>
            <a:ext cx="5946212" cy="955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96"/>
              </a:lnSpc>
            </a:pPr>
            <a:r>
              <a:rPr lang="en-US" sz="5069" b="true">
                <a:solidFill>
                  <a:srgbClr val="FF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Factors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002481" y="6136188"/>
            <a:ext cx="3055092" cy="1461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5"/>
              </a:lnSpc>
            </a:pPr>
            <a:r>
              <a:rPr lang="en-US" b="true" sz="3396">
                <a:solidFill>
                  <a:srgbClr val="FF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Finance</a:t>
            </a:r>
          </a:p>
          <a:p>
            <a:pPr algn="ctr">
              <a:lnSpc>
                <a:spcPts val="3214"/>
              </a:lnSpc>
            </a:pPr>
            <a:r>
              <a:rPr lang="en-US" sz="2296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Budget</a:t>
            </a:r>
          </a:p>
          <a:p>
            <a:pPr algn="ctr">
              <a:lnSpc>
                <a:spcPts val="3214"/>
              </a:lnSpc>
            </a:pPr>
            <a:r>
              <a:rPr lang="en-US" sz="2296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Revenue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315473" y="5802840"/>
            <a:ext cx="3655639" cy="2322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8"/>
              </a:lnSpc>
            </a:pPr>
            <a:r>
              <a:rPr lang="en-US" sz="3098" b="true">
                <a:solidFill>
                  <a:srgbClr val="FF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Genre</a:t>
            </a:r>
          </a:p>
          <a:p>
            <a:pPr algn="ctr">
              <a:lnSpc>
                <a:spcPts val="3218"/>
              </a:lnSpc>
            </a:pPr>
            <a:r>
              <a:rPr lang="en-US" sz="229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Comedy, Action, Horror</a:t>
            </a:r>
          </a:p>
          <a:p>
            <a:pPr algn="ctr">
              <a:lnSpc>
                <a:spcPts val="4198"/>
              </a:lnSpc>
            </a:pPr>
            <a:r>
              <a:rPr lang="en-US" sz="2998" b="true">
                <a:solidFill>
                  <a:srgbClr val="FF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Actors</a:t>
            </a:r>
          </a:p>
          <a:p>
            <a:pPr algn="ctr">
              <a:lnSpc>
                <a:spcPts val="3218"/>
              </a:lnSpc>
              <a:spcBef>
                <a:spcPct val="0"/>
              </a:spcBef>
            </a:pPr>
            <a:r>
              <a:rPr lang="en-US" sz="229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Jim Carrey, Jackie Chan, Patrick Wilson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231028" y="5953876"/>
            <a:ext cx="3053891" cy="2171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3"/>
              </a:lnSpc>
            </a:pPr>
            <a:r>
              <a:rPr lang="en-US" sz="2995" b="true">
                <a:solidFill>
                  <a:srgbClr val="FF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Ratings</a:t>
            </a:r>
          </a:p>
          <a:p>
            <a:pPr algn="ctr">
              <a:lnSpc>
                <a:spcPts val="3213"/>
              </a:lnSpc>
            </a:pPr>
            <a:r>
              <a:rPr lang="en-US" sz="229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IMDB movie ratings </a:t>
            </a:r>
          </a:p>
          <a:p>
            <a:pPr algn="ctr">
              <a:lnSpc>
                <a:spcPts val="3213"/>
              </a:lnSpc>
            </a:pPr>
            <a:r>
              <a:rPr lang="en-US" sz="229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Rotten Tomatoes</a:t>
            </a:r>
          </a:p>
          <a:p>
            <a:pPr algn="ctr">
              <a:lnSpc>
                <a:spcPts val="3213"/>
              </a:lnSpc>
            </a:pPr>
          </a:p>
          <a:p>
            <a:pPr algn="ctr">
              <a:lnSpc>
                <a:spcPts val="321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691" r="0" b="-669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538993" y="-1845753"/>
            <a:ext cx="10593759" cy="13671746"/>
          </a:xfrm>
          <a:custGeom>
            <a:avLst/>
            <a:gdLst/>
            <a:ahLst/>
            <a:cxnLst/>
            <a:rect r="r" b="b" t="t" l="l"/>
            <a:pathLst>
              <a:path h="13671746" w="10593759">
                <a:moveTo>
                  <a:pt x="0" y="0"/>
                </a:moveTo>
                <a:lnTo>
                  <a:pt x="10593760" y="0"/>
                </a:lnTo>
                <a:lnTo>
                  <a:pt x="10593760" y="13671746"/>
                </a:lnTo>
                <a:lnTo>
                  <a:pt x="0" y="136717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9414" t="0" r="-4302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71152" y="7012710"/>
            <a:ext cx="295356" cy="376032"/>
          </a:xfrm>
          <a:custGeom>
            <a:avLst/>
            <a:gdLst/>
            <a:ahLst/>
            <a:cxnLst/>
            <a:rect r="r" b="b" t="t" l="l"/>
            <a:pathLst>
              <a:path h="376032" w="295356">
                <a:moveTo>
                  <a:pt x="0" y="0"/>
                </a:moveTo>
                <a:lnTo>
                  <a:pt x="295356" y="0"/>
                </a:lnTo>
                <a:lnTo>
                  <a:pt x="295356" y="376032"/>
                </a:lnTo>
                <a:lnTo>
                  <a:pt x="0" y="3760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357849" y="-257175"/>
            <a:ext cx="6213835" cy="2384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24"/>
              </a:lnSpc>
            </a:pPr>
            <a:r>
              <a:rPr lang="en-US" b="true" sz="6731">
                <a:solidFill>
                  <a:srgbClr val="FF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 CHOICE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0" y="1972464"/>
            <a:ext cx="18288000" cy="3935676"/>
          </a:xfrm>
          <a:custGeom>
            <a:avLst/>
            <a:gdLst/>
            <a:ahLst/>
            <a:cxnLst/>
            <a:rect r="r" b="b" t="t" l="l"/>
            <a:pathLst>
              <a:path h="3935676" w="18288000">
                <a:moveTo>
                  <a:pt x="0" y="0"/>
                </a:moveTo>
                <a:lnTo>
                  <a:pt x="18288000" y="0"/>
                </a:lnTo>
                <a:lnTo>
                  <a:pt x="18288000" y="3935676"/>
                </a:lnTo>
                <a:lnTo>
                  <a:pt x="0" y="39356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068" r="0" b="-321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5658895"/>
            <a:ext cx="18288000" cy="4628105"/>
          </a:xfrm>
          <a:custGeom>
            <a:avLst/>
            <a:gdLst/>
            <a:ahLst/>
            <a:cxnLst/>
            <a:rect r="r" b="b" t="t" l="l"/>
            <a:pathLst>
              <a:path h="4628105" w="18288000">
                <a:moveTo>
                  <a:pt x="0" y="0"/>
                </a:moveTo>
                <a:lnTo>
                  <a:pt x="18288000" y="0"/>
                </a:lnTo>
                <a:lnTo>
                  <a:pt x="18288000" y="4628105"/>
                </a:lnTo>
                <a:lnTo>
                  <a:pt x="0" y="46281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900" t="-37378" r="-390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815748"/>
            <a:ext cx="17557739" cy="8286115"/>
          </a:xfrm>
          <a:custGeom>
            <a:avLst/>
            <a:gdLst/>
            <a:ahLst/>
            <a:cxnLst/>
            <a:rect r="r" b="b" t="t" l="l"/>
            <a:pathLst>
              <a:path h="8286115" w="17557739">
                <a:moveTo>
                  <a:pt x="0" y="0"/>
                </a:moveTo>
                <a:lnTo>
                  <a:pt x="17557739" y="0"/>
                </a:lnTo>
                <a:lnTo>
                  <a:pt x="17557739" y="8286115"/>
                </a:lnTo>
                <a:lnTo>
                  <a:pt x="0" y="82861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41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773265" y="7790489"/>
            <a:ext cx="8600460" cy="2311374"/>
          </a:xfrm>
          <a:custGeom>
            <a:avLst/>
            <a:gdLst/>
            <a:ahLst/>
            <a:cxnLst/>
            <a:rect r="r" b="b" t="t" l="l"/>
            <a:pathLst>
              <a:path h="2311374" w="8600460">
                <a:moveTo>
                  <a:pt x="0" y="0"/>
                </a:moveTo>
                <a:lnTo>
                  <a:pt x="8600460" y="0"/>
                </a:lnTo>
                <a:lnTo>
                  <a:pt x="8600460" y="2311374"/>
                </a:lnTo>
                <a:lnTo>
                  <a:pt x="0" y="23113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773265" y="7723126"/>
            <a:ext cx="8290896" cy="134727"/>
          </a:xfrm>
          <a:custGeom>
            <a:avLst/>
            <a:gdLst/>
            <a:ahLst/>
            <a:cxnLst/>
            <a:rect r="r" b="b" t="t" l="l"/>
            <a:pathLst>
              <a:path h="134727" w="8290896">
                <a:moveTo>
                  <a:pt x="0" y="0"/>
                </a:moveTo>
                <a:lnTo>
                  <a:pt x="8290896" y="0"/>
                </a:lnTo>
                <a:lnTo>
                  <a:pt x="8290896" y="134727"/>
                </a:lnTo>
                <a:lnTo>
                  <a:pt x="0" y="1347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546398" y="-144204"/>
            <a:ext cx="5411344" cy="2145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2"/>
              </a:lnSpc>
            </a:pPr>
            <a:r>
              <a:rPr lang="en-US" b="true" sz="5201">
                <a:solidFill>
                  <a:srgbClr val="FF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CLEANING DATA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36800" y="2191053"/>
            <a:ext cx="10412134" cy="5664756"/>
          </a:xfrm>
          <a:custGeom>
            <a:avLst/>
            <a:gdLst/>
            <a:ahLst/>
            <a:cxnLst/>
            <a:rect r="r" b="b" t="t" l="l"/>
            <a:pathLst>
              <a:path h="5664756" w="10412134">
                <a:moveTo>
                  <a:pt x="0" y="0"/>
                </a:moveTo>
                <a:lnTo>
                  <a:pt x="10412135" y="0"/>
                </a:lnTo>
                <a:lnTo>
                  <a:pt x="10412135" y="5664756"/>
                </a:lnTo>
                <a:lnTo>
                  <a:pt x="0" y="56647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853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46778" y="7970535"/>
            <a:ext cx="11301259" cy="1907087"/>
          </a:xfrm>
          <a:custGeom>
            <a:avLst/>
            <a:gdLst/>
            <a:ahLst/>
            <a:cxnLst/>
            <a:rect r="r" b="b" t="t" l="l"/>
            <a:pathLst>
              <a:path h="1907087" w="11301259">
                <a:moveTo>
                  <a:pt x="0" y="0"/>
                </a:moveTo>
                <a:lnTo>
                  <a:pt x="11301259" y="0"/>
                </a:lnTo>
                <a:lnTo>
                  <a:pt x="11301259" y="1907087"/>
                </a:lnTo>
                <a:lnTo>
                  <a:pt x="0" y="1907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072408" y="4165714"/>
            <a:ext cx="2800114" cy="4758364"/>
          </a:xfrm>
          <a:custGeom>
            <a:avLst/>
            <a:gdLst/>
            <a:ahLst/>
            <a:cxnLst/>
            <a:rect r="r" b="b" t="t" l="l"/>
            <a:pathLst>
              <a:path h="4758364" w="2800114">
                <a:moveTo>
                  <a:pt x="0" y="0"/>
                </a:moveTo>
                <a:lnTo>
                  <a:pt x="2800114" y="0"/>
                </a:lnTo>
                <a:lnTo>
                  <a:pt x="2800114" y="4758365"/>
                </a:lnTo>
                <a:lnTo>
                  <a:pt x="0" y="47583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068374" y="-726"/>
            <a:ext cx="5848815" cy="232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71"/>
              </a:lnSpc>
            </a:pPr>
            <a:r>
              <a:rPr lang="en-US" b="true" sz="5622">
                <a:solidFill>
                  <a:srgbClr val="FF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CLEANING DATA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411595" y="1202751"/>
            <a:ext cx="11023605" cy="3519468"/>
          </a:xfrm>
          <a:custGeom>
            <a:avLst/>
            <a:gdLst/>
            <a:ahLst/>
            <a:cxnLst/>
            <a:rect r="r" b="b" t="t" l="l"/>
            <a:pathLst>
              <a:path h="3519468" w="11023605">
                <a:moveTo>
                  <a:pt x="0" y="0"/>
                </a:moveTo>
                <a:lnTo>
                  <a:pt x="11023605" y="0"/>
                </a:lnTo>
                <a:lnTo>
                  <a:pt x="11023605" y="3519468"/>
                </a:lnTo>
                <a:lnTo>
                  <a:pt x="0" y="35194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518" t="-3155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411595" y="4722219"/>
            <a:ext cx="10149732" cy="2087126"/>
          </a:xfrm>
          <a:custGeom>
            <a:avLst/>
            <a:gdLst/>
            <a:ahLst/>
            <a:cxnLst/>
            <a:rect r="r" b="b" t="t" l="l"/>
            <a:pathLst>
              <a:path h="2087126" w="10149732">
                <a:moveTo>
                  <a:pt x="0" y="0"/>
                </a:moveTo>
                <a:lnTo>
                  <a:pt x="10149731" y="0"/>
                </a:lnTo>
                <a:lnTo>
                  <a:pt x="10149731" y="2087127"/>
                </a:lnTo>
                <a:lnTo>
                  <a:pt x="0" y="20871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103" t="-7061" r="-2735" b="-37913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8332" y="1012251"/>
            <a:ext cx="5224909" cy="949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b="true" sz="4999">
                <a:solidFill>
                  <a:srgbClr val="FF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Processing Of Data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6411595" y="7185688"/>
            <a:ext cx="11130723" cy="2667201"/>
          </a:xfrm>
          <a:custGeom>
            <a:avLst/>
            <a:gdLst/>
            <a:ahLst/>
            <a:cxnLst/>
            <a:rect r="r" b="b" t="t" l="l"/>
            <a:pathLst>
              <a:path h="2667201" w="11130723">
                <a:moveTo>
                  <a:pt x="0" y="0"/>
                </a:moveTo>
                <a:lnTo>
                  <a:pt x="11130722" y="0"/>
                </a:lnTo>
                <a:lnTo>
                  <a:pt x="11130722" y="2667201"/>
                </a:lnTo>
                <a:lnTo>
                  <a:pt x="0" y="26672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58700" y="2254469"/>
            <a:ext cx="5778062" cy="5778062"/>
          </a:xfrm>
          <a:custGeom>
            <a:avLst/>
            <a:gdLst/>
            <a:ahLst/>
            <a:cxnLst/>
            <a:rect r="r" b="b" t="t" l="l"/>
            <a:pathLst>
              <a:path h="5778062" w="5778062">
                <a:moveTo>
                  <a:pt x="0" y="0"/>
                </a:moveTo>
                <a:lnTo>
                  <a:pt x="5778062" y="0"/>
                </a:lnTo>
                <a:lnTo>
                  <a:pt x="5778062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018609" y="2254469"/>
            <a:ext cx="7808459" cy="5930346"/>
          </a:xfrm>
          <a:custGeom>
            <a:avLst/>
            <a:gdLst/>
            <a:ahLst/>
            <a:cxnLst/>
            <a:rect r="r" b="b" t="t" l="l"/>
            <a:pathLst>
              <a:path h="5930346" w="7808459">
                <a:moveTo>
                  <a:pt x="0" y="0"/>
                </a:moveTo>
                <a:lnTo>
                  <a:pt x="7808458" y="0"/>
                </a:lnTo>
                <a:lnTo>
                  <a:pt x="7808458" y="5930345"/>
                </a:lnTo>
                <a:lnTo>
                  <a:pt x="0" y="59303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166555" y="1957387"/>
            <a:ext cx="3852053" cy="6524509"/>
          </a:xfrm>
          <a:custGeom>
            <a:avLst/>
            <a:gdLst/>
            <a:ahLst/>
            <a:cxnLst/>
            <a:rect r="r" b="b" t="t" l="l"/>
            <a:pathLst>
              <a:path h="6524509" w="3852053">
                <a:moveTo>
                  <a:pt x="0" y="0"/>
                </a:moveTo>
                <a:lnTo>
                  <a:pt x="3852054" y="0"/>
                </a:lnTo>
                <a:lnTo>
                  <a:pt x="3852054" y="6524509"/>
                </a:lnTo>
                <a:lnTo>
                  <a:pt x="0" y="65245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042" r="-10091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85983" y="2254469"/>
            <a:ext cx="5778062" cy="5778062"/>
          </a:xfrm>
          <a:custGeom>
            <a:avLst/>
            <a:gdLst/>
            <a:ahLst/>
            <a:cxnLst/>
            <a:rect r="r" b="b" t="t" l="l"/>
            <a:pathLst>
              <a:path h="5778062" w="5778062">
                <a:moveTo>
                  <a:pt x="0" y="0"/>
                </a:moveTo>
                <a:lnTo>
                  <a:pt x="5778063" y="0"/>
                </a:lnTo>
                <a:lnTo>
                  <a:pt x="5778063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12054" y="1048177"/>
            <a:ext cx="4332238" cy="949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b="true" sz="4999">
                <a:solidFill>
                  <a:srgbClr val="FF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Processing Data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655863" y="378198"/>
            <a:ext cx="6012999" cy="4765302"/>
          </a:xfrm>
          <a:custGeom>
            <a:avLst/>
            <a:gdLst/>
            <a:ahLst/>
            <a:cxnLst/>
            <a:rect r="r" b="b" t="t" l="l"/>
            <a:pathLst>
              <a:path h="4765302" w="6012999">
                <a:moveTo>
                  <a:pt x="0" y="0"/>
                </a:moveTo>
                <a:lnTo>
                  <a:pt x="6012999" y="0"/>
                </a:lnTo>
                <a:lnTo>
                  <a:pt x="6012999" y="4765302"/>
                </a:lnTo>
                <a:lnTo>
                  <a:pt x="0" y="47653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50358" y="5424307"/>
            <a:ext cx="9787284" cy="4636726"/>
          </a:xfrm>
          <a:custGeom>
            <a:avLst/>
            <a:gdLst/>
            <a:ahLst/>
            <a:cxnLst/>
            <a:rect r="r" b="b" t="t" l="l"/>
            <a:pathLst>
              <a:path h="4636726" w="9787284">
                <a:moveTo>
                  <a:pt x="0" y="0"/>
                </a:moveTo>
                <a:lnTo>
                  <a:pt x="9787284" y="0"/>
                </a:lnTo>
                <a:lnTo>
                  <a:pt x="9787284" y="4636726"/>
                </a:lnTo>
                <a:lnTo>
                  <a:pt x="0" y="46367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6317" y="378198"/>
            <a:ext cx="6012999" cy="4712688"/>
          </a:xfrm>
          <a:custGeom>
            <a:avLst/>
            <a:gdLst/>
            <a:ahLst/>
            <a:cxnLst/>
            <a:rect r="r" b="b" t="t" l="l"/>
            <a:pathLst>
              <a:path h="4712688" w="6012999">
                <a:moveTo>
                  <a:pt x="0" y="0"/>
                </a:moveTo>
                <a:lnTo>
                  <a:pt x="6012999" y="0"/>
                </a:lnTo>
                <a:lnTo>
                  <a:pt x="6012999" y="4712688"/>
                </a:lnTo>
                <a:lnTo>
                  <a:pt x="0" y="47126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288590" y="2190936"/>
            <a:ext cx="3710821" cy="949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b="true" sz="4999">
                <a:solidFill>
                  <a:srgbClr val="FF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Visualizations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DAGQpUxvmOI</dc:identifier>
  <dcterms:modified xsi:type="dcterms:W3CDTF">2011-08-01T06:04:30Z</dcterms:modified>
  <cp:revision>1</cp:revision>
  <dc:title>Movie Success Rate</dc:title>
</cp:coreProperties>
</file>